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handoutMasterIdLst>
    <p:handoutMasterId r:id="rId35"/>
  </p:handoutMasterIdLst>
  <p:sldIdLst>
    <p:sldId id="375" r:id="rId3"/>
    <p:sldId id="394" r:id="rId4"/>
    <p:sldId id="456" r:id="rId5"/>
    <p:sldId id="342" r:id="rId6"/>
    <p:sldId id="382" r:id="rId7"/>
    <p:sldId id="551" r:id="rId8"/>
    <p:sldId id="634" r:id="rId9"/>
    <p:sldId id="635" r:id="rId10"/>
    <p:sldId id="636" r:id="rId11"/>
    <p:sldId id="637" r:id="rId12"/>
    <p:sldId id="638" r:id="rId13"/>
    <p:sldId id="639" r:id="rId14"/>
    <p:sldId id="608" r:id="rId15"/>
    <p:sldId id="403" r:id="rId16"/>
    <p:sldId id="501" r:id="rId17"/>
    <p:sldId id="640" r:id="rId18"/>
    <p:sldId id="641" r:id="rId19"/>
    <p:sldId id="642" r:id="rId20"/>
    <p:sldId id="643" r:id="rId21"/>
    <p:sldId id="615" r:id="rId22"/>
    <p:sldId id="644" r:id="rId23"/>
    <p:sldId id="645" r:id="rId24"/>
    <p:sldId id="646" r:id="rId25"/>
    <p:sldId id="609" r:id="rId26"/>
    <p:sldId id="513" r:id="rId27"/>
    <p:sldId id="647" r:id="rId28"/>
    <p:sldId id="648" r:id="rId29"/>
    <p:sldId id="649" r:id="rId30"/>
    <p:sldId id="650" r:id="rId31"/>
    <p:sldId id="651" r:id="rId32"/>
    <p:sldId id="302" r:id="rId33"/>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6E3E5"/>
    <a:srgbClr val="F3F3F3"/>
    <a:srgbClr val="809DBF"/>
    <a:srgbClr val="616C85"/>
    <a:srgbClr val="D4DDE9"/>
    <a:srgbClr val="4C5568"/>
    <a:srgbClr val="DBE3ED"/>
    <a:srgbClr val="EFF4C0"/>
    <a:srgbClr val="BCD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94" autoAdjust="0"/>
    <p:restoredTop sz="94660"/>
  </p:normalViewPr>
  <p:slideViewPr>
    <p:cSldViewPr snapToGrid="0">
      <p:cViewPr varScale="1">
        <p:scale>
          <a:sx n="67" d="100"/>
          <a:sy n="67"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9" Type="http://schemas.openxmlformats.org/officeDocument/2006/relationships/tags" Target="tags/tag30.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handoutMaster" Target="handoutMasters/handoutMaster1.xml"/><Relationship Id="rId34" Type="http://schemas.openxmlformats.org/officeDocument/2006/relationships/notesMaster" Target="notesMasters/notesMaster1.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srcRect l="1697" t="9725" r="5943" b="4161"/>
          <a:stretch>
            <a:fillRect/>
          </a:stretch>
        </p:blipFill>
        <p:spPr>
          <a:xfrm>
            <a:off x="0" y="0"/>
            <a:ext cx="12192000" cy="6858000"/>
          </a:xfrm>
          <a:prstGeom prst="rect">
            <a:avLst/>
          </a:prstGeom>
        </p:spPr>
      </p:pic>
      <p:sp>
        <p:nvSpPr>
          <p:cNvPr id="10" name="矩形 9"/>
          <p:cNvSpPr/>
          <p:nvPr userDrawn="1"/>
        </p:nvSpPr>
        <p:spPr>
          <a:xfrm>
            <a:off x="0" y="283700"/>
            <a:ext cx="12192000" cy="619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27DE56F-97BC-45AD-919B-E3BF4153A6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E032E2-F31A-44CF-9F48-F4EC86D75B67}" type="slidenum">
              <a:rPr lang="zh-CN" altLang="en-US" smtClean="0"/>
            </a:fld>
            <a:endParaRPr lang="zh-CN" altLang="en-US"/>
          </a:p>
        </p:txBody>
      </p:sp>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71700"/>
            <a:ext cx="12192000" cy="4686300"/>
          </a:xfrm>
          <a:prstGeom prst="rect">
            <a:avLst/>
          </a:prstGeom>
          <a:solidFill>
            <a:srgbClr val="72A5FD"/>
          </a:solidFill>
        </p:spPr>
      </p:pic>
      <p:sp>
        <p:nvSpPr>
          <p:cNvPr id="11" name="矩形 10"/>
          <p:cNvSpPr/>
          <p:nvPr userDrawn="1"/>
        </p:nvSpPr>
        <p:spPr>
          <a:xfrm>
            <a:off x="0" y="-1"/>
            <a:ext cx="12192000" cy="4343401"/>
          </a:xfrm>
          <a:prstGeom prst="rect">
            <a:avLst/>
          </a:prstGeom>
          <a:gradFill>
            <a:gsLst>
              <a:gs pos="72548">
                <a:srgbClr val="6D99E0">
                  <a:alpha val="80000"/>
                </a:srgbClr>
              </a:gs>
              <a:gs pos="0">
                <a:srgbClr val="396EBD"/>
              </a:gs>
              <a:gs pos="97345">
                <a:srgbClr val="72A5FD">
                  <a:alpha val="0"/>
                </a:srgbClr>
              </a:gs>
              <a:gs pos="60000">
                <a:srgbClr val="6A93D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2685" b="12939"/>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矩形: 圆角 15"/>
          <p:cNvSpPr/>
          <p:nvPr userDrawn="1"/>
        </p:nvSpPr>
        <p:spPr>
          <a:xfrm>
            <a:off x="1" y="0"/>
            <a:ext cx="12192000" cy="6858000"/>
          </a:xfrm>
          <a:prstGeom prst="roundRect">
            <a:avLst>
              <a:gd name="adj" fmla="val 0"/>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userDrawn="1"/>
        </p:nvCxnSpPr>
        <p:spPr>
          <a:xfrm>
            <a:off x="730250" y="546100"/>
            <a:ext cx="10731500" cy="0"/>
          </a:xfrm>
          <a:prstGeom prst="line">
            <a:avLst/>
          </a:prstGeom>
          <a:ln>
            <a:solidFill>
              <a:srgbClr val="616C85"/>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E28-24DE-4729-BB9D-79407B086D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8CC7-043E-4376-96B4-02406E99DA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8.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1.xml"/><Relationship Id="rId2" Type="http://schemas.openxmlformats.org/officeDocument/2006/relationships/image" Target="../media/image5.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22.xml"/><Relationship Id="rId2" Type="http://schemas.openxmlformats.org/officeDocument/2006/relationships/image" Target="../media/image5.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9.png"/><Relationship Id="rId3" Type="http://schemas.openxmlformats.org/officeDocument/2006/relationships/tags" Target="../tags/tag23.xml"/><Relationship Id="rId2" Type="http://schemas.openxmlformats.org/officeDocument/2006/relationships/image" Target="../media/image5.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image" Target="../media/image5.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27.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5.png"/><Relationship Id="rId14" Type="http://schemas.openxmlformats.org/officeDocument/2006/relationships/slideLayout" Target="../slideLayouts/slideLayout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3.xml"/><Relationship Id="rId1" Type="http://schemas.openxmlformats.org/officeDocument/2006/relationships/tags" Target="../tags/tag1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tags" Target="../tags/tag16.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
        <p:nvSpPr>
          <p:cNvPr id="46" name="矩形: 圆角 45"/>
          <p:cNvSpPr/>
          <p:nvPr/>
        </p:nvSpPr>
        <p:spPr>
          <a:xfrm>
            <a:off x="4485640" y="32378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3331696" y="1681784"/>
            <a:ext cx="5528608" cy="553720"/>
          </a:xfrm>
          <a:prstGeom prst="rect">
            <a:avLst/>
          </a:prstGeom>
          <a:noFill/>
        </p:spPr>
        <p:txBody>
          <a:bodyPr wrap="square" lIns="0" tIns="0" rIns="0" bIns="0" rtlCol="0">
            <a:spAutoFit/>
          </a:bodyPr>
          <a:lstStyle/>
          <a:p>
            <a:pPr algn="dist"/>
            <a:r>
              <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rPr>
              <a:t>小学数学教学设计与实施</a:t>
            </a:r>
            <a:endPar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3332480" y="2299970"/>
            <a:ext cx="5527675" cy="245745"/>
          </a:xfrm>
          <a:prstGeom prst="rect">
            <a:avLst/>
          </a:prstGeom>
          <a:noFill/>
        </p:spPr>
        <p:txBody>
          <a:bodyPr wrap="square" lIns="0" tIns="0" rIns="0" bIns="0" rtlCol="0">
            <a:spAutoFit/>
          </a:bodyPr>
          <a:lstStyle/>
          <a:p>
            <a:pPr algn="ctr"/>
            <a:r>
              <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rPr>
              <a:t>XIAO XUE SHU XUE JIAO XUE SHE JI YU SHI SHI</a:t>
            </a:r>
            <a:endPar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5634389" y="2832975"/>
            <a:ext cx="923223" cy="95250"/>
            <a:chOff x="10961036" y="223119"/>
            <a:chExt cx="1846446" cy="190500"/>
          </a:xfrm>
          <a:solidFill>
            <a:srgbClr val="616C85"/>
          </a:solidFill>
        </p:grpSpPr>
        <p:sp>
          <p:nvSpPr>
            <p:cNvPr id="51" name="矩形: 圆角 50"/>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矩形: 圆角 51"/>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矩形: 圆角 52"/>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矩形: 圆角 53"/>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矩形: 圆角 54"/>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矩形: 圆角 55"/>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 name="组合 5"/>
          <p:cNvGrpSpPr/>
          <p:nvPr/>
        </p:nvGrpSpPr>
        <p:grpSpPr>
          <a:xfrm>
            <a:off x="4880610" y="3234055"/>
            <a:ext cx="2432050" cy="375285"/>
            <a:chOff x="3164" y="4033"/>
            <a:chExt cx="17251" cy="2662"/>
          </a:xfrm>
        </p:grpSpPr>
        <p:pic>
          <p:nvPicPr>
            <p:cNvPr id="4" name="图片 3" descr="LOGO图标"/>
            <p:cNvPicPr>
              <a:picLocks noChangeAspect="1"/>
            </p:cNvPicPr>
            <p:nvPr/>
          </p:nvPicPr>
          <p:blipFill>
            <a:blip r:embed="rId2"/>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3"/>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98182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小学数学职前教师教学设计能力的发展要点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随着社会的飞速发展，教育的内容和环境也发生了巨大的变革，发展学生的素养成为社会所关注的焦点。相应地，应如何更有效地发展教师的教学设计能力，以设计更为恰当的小学数学课堂教学，已成为职前教师教育的重要任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1901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623125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熟悉小学数学教学内容是发展的基础</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6175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职前教师缺乏教学实践的经历，对小学数学教学内容还不太熟悉，这都是事实。但是，两者之间不应成为必然的联系，职前教师应认识到，熟悉教学内容并非只能依靠教学实践这种方式，如果认为只有在教学实践中才能熟悉教材，那么这种观点则是非常片面的。熟悉小学数学教学内容对于教师的教学设计和教学实践都有着重要的影响，这种熟悉不仅限于知道所教学的内容是什么，能利用该内容解决课内外的练习题。这只是作为数学教师应该具备的最基本条件，除此之外，教师还需要了解小学数学内容之间的联系，各知识点都分布在哪个年级、哪个章节，学习该知识点的前序知识和后继知识分别是什么，课程标准对该知识有何要求，该知识是否具备相关历史文化背景，不同教材中该知识都是如何呈现和组织的，学生学习该知识主要会出现哪些困难，以及每一册教材中都包含哪些内容，单元编排是怎样的，等等。而这些知识都可以在职前学习阶段，通过相关课程的学习、自我学习或者小组合作学习逐步完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248785" cy="12065"/>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98182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小学数学职前教师教学设计能力的发展要点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随着社会的飞速发展，教育的内容和环境也发生了巨大的变革，发展学生的素养成为社会所关注的焦点。相应地，应如何更有效地发展教师的教学设计能力，以设计更为恰当的小学数学课堂教学，已成为职前教师教育的重要任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1901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623125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阅读针对性教研文献是发展的关键</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职前教师的教育教学过程中，职前教师最为缺乏的就是对小学生数学学习特征的认识。正是因为儿童数学学习认知特征的缺乏，使得小学数学职前教师的教学设计较为理想化，与真实课堂教学实践存在较大差异。而职前教师又缺乏教学实践机会，即使在实习过程中，授课的机会也不多，为此可通过借助阅读这方面教研文献的方式来弥补。小学数学教师在教学实践过程中会积累很多经验和体会，很多教师会通过不同的方式，如论文发表等，将它们记录下来，从而形成教研文献。几乎所有的小学数学知识点都能找到相关的教学实践文献，包括教学设计、教学反思、学生学习障碍分析、常见解题错误分析等。这些教研文献的阅读可以帮助职前教师弥补对小学生数学学习特征认知的不足，可以帮助职前教师更准确地判断小学生在学习特定数学知识时会存在哪些困难，进而树立正确的儿童观，提高教学设计的合理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029710" cy="1143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98182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小学数学职前教师教学设计能力的发展要点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随着社会的飞速发展，教育的内容和环境也发生了巨大的变革，发展学生的素养成为社会所关注的焦点。相应地，应如何更有效地发展教师的教学设计能力，以设计更为恰当的小学数学课堂教学，已成为职前教师教育的重要任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1901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623125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（四）</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教学设计训练与交流是发展的主要方式</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能力的提升与实践的训练有着密切的联系，教学设计能力也一样，看和学都不如设计的训练对职前教师的影响大。如果在教学设计训练后，再对该教学设计进行交流研讨，则更能引发职前教师的感悟和反思，使其获得更深刻的体会，从而得到更有效的专业发展。因此，无论是职前教师还是在职教师，多撰写教学设计，并多交流与反思，都是促进教学设计能力的有效路径。通过训练，职前教师可以更深刻地认识到自己哪些方面的能力还较为薄弱、知识是否还需要完善、教育理念方面是否还需要调整等。在与同伴的交流中也可以获知他人的看法是什么、为什么会秉持这种看法，这些都有助于职前教师对教学设计能力的自我审视。随着人工智能的发展，不仅在撰写教学设计过程中可以借助信息技术，也可以在完成教学设计后，借助信息技术进行分析、点评，以更好地认识自身教学设计的优势和不足。</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537075" cy="1270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787140" y="3239770"/>
            <a:ext cx="4618355"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787140" y="3675380"/>
            <a:ext cx="4618355"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二节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教学实践能力，也可称为课堂教学能力，是指教师在课堂教学中表现出来的直接影响教学活动的成效和质量、决定教学活动的实施与完成的个性心理特征。它与教师的课堂教学有着直接的联系，是教师专业水平的直接体现，是教师最为关注的专业素养，也被视为教师能力的核心。为此，如何提升小学数学职前教师的教师实践能力也成了小学数学职前教师教育的重点，包括对其要素结构和发展的探索。</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37095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发展视角下的小学数学教学实践能力解构</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不同的教师专业素养之间都有着密切的联系，教学实践能力也一样，这是十分正常的，这种现象也是必然存在的。但如果仅对其进行整体分析，则往往难以深入揭示其本质特征。因此，根据某种特性将其分解，不仅可以缩小研究范围，还能在不同特性的比较中更好地剖析其内在特征，从而为更合理地设定发展目标和更准确地检验发展效果提供理论依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8783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教学实践能力解构的两种视角</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很多学者对教师教学实践能力进行了研究，虽然均是围绕教学实践来展开，但角度不同，对能力的解构也有差异。这些研究的视角主要可归结为两个方面：一是聚焦教师的课堂教学行为，将行为进行分类，解读教学实践能力的构成；二是聚焦教师课堂教学行为的目的，从课堂教学实践的目的对教学实践能力进行解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对教师教学行为进行分类一般都是以教师的表达为基础的，如通过语言和非语言等形式对教学内容进行传递、对学生的学习进行引导等。</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随着认知心理学的迅猛发展，人们对于教师所扮演的角色已不再停留于</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技术人员</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一看法。而是更多地把教学过程看作是一个问题解决的过程，教师能否把问题解决作为教学的重要目标，不仅会影响其教学行为，而且也会对学生产生不一样的影响。为此，有学者从教师专业能力角度，根据教师在课堂教学中各种行为的目的进行能力解读，这种解读既包括了行为，也包括了行为的影响因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357949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37095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发展视角下的小学数学教学实践能力解构</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不同的教师专业素养之间都有着密切的联系，教学实践能力也一样，这是十分正常的，这种现象也是必然存在的。但如果仅对其进行整体分析，则往往难以深入揭示其本质特征。因此，根据某种特性将其分解，不仅可以缩小研究范围，还能在不同特性的比较中更好地剖析其内在特征，从而为更合理地设定发展目标和更准确地检验发展效果提供理论依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8783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小学数学职前教师教学实践能力的要素解析</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于职前教师来说，由于缺乏真实课堂教学的实践，要发展完整的教学实践能力是有难度的，对其教学实践能力的要素解析是以职前教师在学校学习期间的模拟教学为基础的。模拟教学在职前学习阶段较为常见，微格教学、教学竞赛和面试等活动大多采用的是模拟教学，甚至有时候是无生的模拟教学。在这些教学活动中，职前教师的以下能力对教学实践十分关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9072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1.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语言表达能力</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 name="文本框 1"/>
          <p:cNvSpPr txBox="1"/>
          <p:nvPr/>
        </p:nvSpPr>
        <p:spPr>
          <a:xfrm flipH="1">
            <a:off x="1629410" y="2221865"/>
            <a:ext cx="7195820" cy="4258945"/>
          </a:xfrm>
          <a:prstGeom prst="rect">
            <a:avLst/>
          </a:prstGeom>
          <a:noFill/>
          <a:ln w="9525">
            <a:noFill/>
            <a:miter/>
          </a:ln>
          <a:effectLst>
            <a:outerShdw sx="999" sy="999" algn="ctr" rotWithShape="0">
              <a:srgbClr val="000000"/>
            </a:outerShdw>
          </a:effectLst>
        </p:spPr>
        <p:txBody>
          <a:bodyPr wrap="square" anchor="t">
            <a:spAutoFit/>
          </a:bodyPr>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教学语言是课堂中最为常见的教学行为，对课堂教学质量有着直接的影响。课堂教学效果的优劣，主要取决于教学语言是否有魅力和审美价值。</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小学数学职前教师的教学语言表达能力，首先要确保表达内容的正确性，表述严谨，没有学科方面的错误；其次要尽量提高表达内容的合理性，在不同的教学环节中能使用不同类型的语句、语气和节奏来呈现。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此，可将小学数学职前教师的教学语言表达能力分为语言内容表达能力和语言载体运用能力。其中，语言内容表达能力主要体现在内容的正确性和适切性这两个方面，正确性主要指语言内容准确、严谨，无学科性错误，适切性主要指语言内容适合小学生理解。例如，如果教师在教学中采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平均数是一个虚拟的数</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来表达，这个内容没有错误，但是小学生未必能理解，如果改成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平均数也可以是这组数中不存在的数</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样就更适合小学生的理解，就表达的内容来说，具有了更高的适切性。语言载体运用能力主要指在语言表达过程中，语气、语调、语速和轻重音等方面的运用能力，也可称为语态运用能力，它能更好地促进小学生的数学学习，也是衡量小学数学职前教师课堂教学实践能力的重要指标之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2.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非语言表达能力</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 name="文本框 1"/>
          <p:cNvSpPr txBox="1"/>
          <p:nvPr/>
        </p:nvSpPr>
        <p:spPr>
          <a:xfrm flipH="1">
            <a:off x="1629410" y="2221865"/>
            <a:ext cx="7195820" cy="2014855"/>
          </a:xfrm>
          <a:prstGeom prst="rect">
            <a:avLst/>
          </a:prstGeom>
          <a:noFill/>
          <a:ln w="9525">
            <a:noFill/>
            <a:miter/>
          </a:ln>
          <a:effectLst>
            <a:outerShdw sx="999" sy="999" algn="ctr" rotWithShape="0">
              <a:srgbClr val="000000"/>
            </a:outerShdw>
          </a:effectLst>
        </p:spPr>
        <p:txBody>
          <a:bodyPr wrap="square" anchor="t">
            <a:spAutoFit/>
          </a:bodyPr>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非语言表达能力主要指教师在教学时所呈现的神态、表情和肢体动作等，它们大多数会和语言表达相结合，也可以单独运用。非语言表达能力在面向小学生的教学中需要得较多，不仅可以丰富表达方式，也能拉近与学生的距离。例如，在请学生发言的时候，结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请</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的手势动作，会更有亲和力；通过不同神态和表情的呈现给学生不同的反馈，有时候比起语言的反馈能起到更好的效果；通过不同的手势动作，可以帮助学生更好地比较大小和多少，从而培养量感。</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内容板演能力</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 name="文本框 1"/>
          <p:cNvSpPr txBox="1"/>
          <p:nvPr/>
        </p:nvSpPr>
        <p:spPr>
          <a:xfrm flipH="1">
            <a:off x="1629410" y="2221865"/>
            <a:ext cx="7195820" cy="2014855"/>
          </a:xfrm>
          <a:prstGeom prst="rect">
            <a:avLst/>
          </a:prstGeom>
          <a:noFill/>
          <a:ln w="9525">
            <a:noFill/>
            <a:miter/>
          </a:ln>
          <a:effectLst>
            <a:outerShdw sx="999" sy="999" algn="ctr" rotWithShape="0">
              <a:srgbClr val="000000"/>
            </a:outerShdw>
          </a:effectLst>
        </p:spPr>
        <p:txBody>
          <a:bodyPr wrap="square" anchor="t">
            <a:spAutoFit/>
          </a:bodyPr>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内容板演能力主要指教师在教学中通过板书、教具、多媒体和其他信息技术等方式展示内容的能力。板书的字迹和版面设计，多媒体制作技术和数学内容的动态演示，以及各种教具的制作和呈现，对课堂教学质量都会产生重要影响。不仅可以吸引学生的学习兴趣，而且可以将抽象的数学知识变得更形象、更利于学生的理解。</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为此，可将小学数学职前教师的教学实践能力归纳为语言内容表达能力、语言载体运用能力、非语言表达能力和内容板演能力这四个部分，具体内涵和结构对应如表所示。</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pic>
        <p:nvPicPr>
          <p:cNvPr id="4" name="图片 3" descr="61"/>
          <p:cNvPicPr>
            <a:picLocks noChangeAspect="1"/>
          </p:cNvPicPr>
          <p:nvPr/>
        </p:nvPicPr>
        <p:blipFill>
          <a:blip r:embed="rId4"/>
          <a:stretch>
            <a:fillRect/>
          </a:stretch>
        </p:blipFill>
        <p:spPr>
          <a:xfrm>
            <a:off x="2000885" y="4236720"/>
            <a:ext cx="6452870" cy="25069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609340" y="3220720"/>
            <a:ext cx="5091430"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小学数学职前教师教学设计与实践能力的发展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九章</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641090" y="3675380"/>
            <a:ext cx="5059680" cy="16446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89038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小学数学职前教师教学实践能力的发展要点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教学实践能力具有较强的实践性，但是并非所有的能力都只能依靠教学实践才能获得发展，优质课堂教学观摩、理论学习和自我反思均可以有效地促进小学数学职前教师教学实践能力的发展。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2015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模拟教学是发展的主要方式</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真实教学环境下的教学实践或许是提高教学实践能力的最有效方式，但是在职前学习阶段要长时间进入真实课堂教学是不现实的，而进行模拟教学则更为切实可行。为了提高职前教师的教学实践能力，师范院校大多会建设数量不等的微格教室，便于职前教师进行模拟教学训练。无论是在现实课堂中的真实教学，还是在微格教室中的模拟教学，这种教学实践都能帮助职前教师熟悉教学流程，逐步掌握教学技巧，提升自信心。</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当然，模拟教学对职前教师教学实践能力的提高程度会因人而异，准备得越细致的职前教师，模拟训练后的收获会越大，提高幅度也会更大。在模拟教学中，与指导教师和同伴之间开展点评、研讨是一个重要环节，通过对具体教学行为的点评和反复打磨，职前教师不仅能够对教学的理解更加深刻，而且也能更全面地认识自己的教学表现、了解自己的优点和不足，进而有针对性地进行改进和提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331406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89038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小学数学职前教师教学实践能力的发展要点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教学实践能力具有较强的实践性，但是并非所有的能力都只能依靠教学实践才能获得发展，优质课堂教学观摩、理论学习和自我反思均可以有效地促进小学数学职前教师教学实践能力的发展。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2015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优质课观摩与研讨是发展的有效路径</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随着信息技术的发展，我们可以更加便捷地获得很多在线资源，包括各种优质课的教学视频。一般来说，优质课中的教师的教学实践能力较强，通过课堂教学的观摩、记录和研讨，可以有效地促进职前教师教学实践能力的提高。在观摩过程中，职前教师可以看到优秀教师是如何巧妙地组织教学活动、调动学生的学习兴趣以及处理课堂中的各种细节问题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优质课观摩与研讨还能帮助职前教师建立正确的评价标准。通过对比不同类型的优质课，他们逐渐学会了从多角度评估一堂课的质量，包括教学目标的达成度、学生的参与度以及教师的专业表现等。这些评价标准将成为他们日后自我评估和改进教学的重要依据。通过与指导教师、同伴的交流与研讨，能帮助职前教师拓宽教学思路，更快地吸收优质课中的精华，将其转化为自己的教学能力。</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2494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89038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小学数学职前教师教学实践能力的发展要点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教学实践能力具有较强的实践性，但是并非所有的能力都只能依靠教学实践才能获得发展，优质课堂教学观摩、理论学习和自我反思均可以有效地促进小学数学职前教师教学实践能力的发展。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2015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文献阅读是发展的重要过程</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6175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文献是人类智慧的结晶，很多前人的经验都是经过总结变成文字的，帮助后来者少走弯路。职前教师通过文献的阅读可以弥补自身实践经验的不足。通过对教学方法的理论学习和相关案例的分析，职前教师可以形成自己的教育观和教学实践观，也可以积累教学实践的初步经验。文献中不仅有很多小学数学教育的学理性分析，也有很多小学生数学学习认知发展规律，可以为职前教师的教学实践奠定理论基础，丰富他们的教学实践性知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文献阅读还能帮助职前教师获取大量优质的小学数学教学案例。这些案例通常来源于一线教师的真实教学实践，详细记录了具体的教学情境、所用策略以及所取得的效果。通过对这些案例的研究，职前教师可以学习到如何解决实际教学中的难题。这种基于实例的学习方式比单纯的理论灌输更具说服力和实用性。而且阅读文献十分便捷，不受时空限制，是职前教师教学实践能力发展的重要过程。如果职前教师带着学习或实践中产生的问题进行文献阅读，还能起到事半功倍的效果。</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337185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89038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小学数学职前教师教学实践能力的发展要点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教学实践能力具有较强的实践性，但是并非所有的能力都只能依靠教学实践才能获得发展，优质课堂教学观摩、理论学习和自我反思均可以有效地促进小学数学职前教师教学实践能力的发展。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2015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（四）</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积极反思是发展的关键环节</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反思是一种深层次的自我剖析过程，职前教师通过回顾和总结自己的教学行为，能够发现自身存在的问题，明确改进的方向，从而实现持续进步。</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反思还能够帮助职前教师建立自我监控和自我调节的能力。通过定期反思自己的教学表现，职前教师能够及时发现教学中存在的问题，并采取措施加以解决。这种自我监控和调节的能力对于职前教师在未来的教学中保持持续改进至关重要。</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反思也是一种终身学习的态度，无论是职前教师还是在职教师，仅仅依靠现有知识和技能是远远不够的，必须保持开放的心态，随时准备接受新的挑战。这种紧迫性和态度在智能时代显得更为必要，教学内容和教学环境的数字化变革需要教师树立积极的反思意识。通过定期反思自己的教学经历，教师不仅能变得更具理性、更有智慧，还可以保持对教育事业的热情和追求卓越的动力。只有善于反思、乐于反思，才能在教学之路上走得更远、更稳，最终成长为一名优秀的小学数学教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337185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三节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6"/>
          <p:cNvSpPr/>
          <p:nvPr>
            <p:custDataLst>
              <p:tags r:id="rId3"/>
            </p:custDataLst>
          </p:nvPr>
        </p:nvSpPr>
        <p:spPr>
          <a:xfrm>
            <a:off x="3658870" y="3701415"/>
            <a:ext cx="4874260" cy="32194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TextBox 25"/>
          <p:cNvSpPr txBox="1"/>
          <p:nvPr>
            <p:custDataLst>
              <p:tags r:id="rId4"/>
            </p:custDataLst>
          </p:nvPr>
        </p:nvSpPr>
        <p:spPr>
          <a:xfrm flipH="1">
            <a:off x="3658870" y="3736340"/>
            <a:ext cx="4785995" cy="245745"/>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基于生成式人工智能的教学设计与实践能力的发展</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信息技术的快速发展，教育领域正经历深刻变革，这不仅改变了教师的教学环境，也拓宽了教师的专业发展路径。尤其是随着豆包、</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DeepSeek</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ChatGPT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等生成式人工智能（</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Generative Artificial Intelligence</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，简称</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GenAI</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）技术的日益成熟，使教师在备课和学习过程中与它们的交互逐渐增多。小学数学职前教师作为小学数学教师的新生力量，应掌握各种信息技术能力，并借助生成式人工智能提升自己的专业水平。</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基于生成式人工智能的教学设计与实践能力的发展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719074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基于生成式人工智能的教学设计能力发展策略</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生成式人工智能通过人机对话的方式生成各种关于教师教与学的内容文本，扮演了学习助手、智能教师等角色。这种新型对话式教育在教师教育领域的应用为教师专业发展提供了新的机遇，包括带来教师专业理念的革新、教师专业知识与能力的增长、教师专业情意的深化等。小学数学职前教师可借助生成式人工智能，提高自身的教学设计能力。</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42061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借助生成式人工智能丰富教学设计的相关知识</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生成式人工智能基于深度学习和人类反馈强化学习等技术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海量数据进行预训练，从而可以较为准确地理解人类的输入指令，通过生成文本、图像、视频等方式，对人类的输入进行智能回答与反馈。因此，小学数学职前教师可借助生成式人工智能对与教学设计相关的知识进行自我学习，丰富知识的深度和广度，尤其是在进行概念的辨析和不同视角的比较时。</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于教学设计的发展历史、不同流派的教学设计，以及数学史等事实性知识，生成式人工智能更是可以凭借其海量的数据训练提供基础性参考信息。职前教师可以在空暇时间，通过与生成式人工智能互动，进行自我学习；还可以在完成某项作业的过程中，以任务的完成为导向，向生成式人工智能学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14985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基于生成式人工智能的教学设计与实践能力的发展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719074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基于生成式人工智能的教学设计能力发展策略</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生成式人工智能通过人机对话的方式生成各种关于教师教与学的内容文本，扮演了学习助手、智能教师等角色。这种新型对话式教育在教师教育领域的应用为教师专业发展提供了新的机遇，包括带来教师专业理念的革新、教师专业知识与能力的增长、教师专业情意的深化等。小学数学职前教师可借助生成式人工智能，提高自身的教学设计能力。</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42061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52526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借助生成式人工智能提高撰写教学设计文本的技能</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生成式人工智能可以根据指令，撰写教学设计，并通过交互对话，不断完善教学设计。在此过程中，职前教师需要不断思考，需要怎样的教学设计；不断比较，前后两次的教学设计文本存在哪些差异、为何会有这些差异；通过交互、思考和分析，不断提高自身撰写教学设计文本的技能。</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在撰写教学设计文本时，框架搭建是关键。职前教师使用生成式人工智能，输入教学内容主题（如</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两位数乘两位数</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）、教学目标（如</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学生能理解算理并准确计算</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），以及教学时长等基本信息，生成式人工智能可快速生成包含教学导入、新授环节、练习巩固、课堂总结、作业布置等板块的初步的教学设计框架。</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61149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基于生成式人工智能的教学设计与实践能力的发展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719074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基于生成式人工智能的教学设计能力发展策略</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生成式人工智能通过人机对话的方式生成各种关于教师教与学的内容文本，扮演了学习助手、智能教师等角色。这种新型对话式教育在教师教育领域的应用为教师专业发展提供了新的机遇，包括带来教师专业理念的革新、教师专业知识与能力的增长、教师专业情意的深化等。小学数学职前教师可借助生成式人工智能，提高自身的教学设计能力。</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42061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52526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借助生成式人工智能提高撰写教学设计文本的技能</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对于教学环节中的细节，如提问设计、活动组织步骤等，生成式人工智能也能提供优化建议。在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认识人民币</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的教学中，教师针对模拟购物活动环节向生成式人工智能提问</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如何设计购物清单及活动规则，从而使学生更好地理解人民币换算和应用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，可以得到详细的购物清单示例（包含不同价格层次的商品），以及活动规则说明（如规定初始</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资金</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额度、找零计算要求等），从而更好地细化教学环节，增强教学设计的可操作性。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完成教学设计初稿后，生成式人工智能可充当</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智能质检员</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角色。它从教师输入的文本内容中，对教学目标与教学活动的一致性、语言表达的准确性、教学环节的逻辑性等方面进行检查。若发现教学目标设定为培养学生逻辑推理能力，但教学活动多为机械练习，缺乏思维引导，就会提示教师调整活动设计；若存在语句不通顺、专业术语使用不当等问题，也能给出修改建议，从而提升教学设计文本的质量，使其更符合教学规范与要求。</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61149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基于生成式人工智能的教学设计与实践能力的发展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719074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基于生成式人工智能的教学实践能力发展策略</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实践能力的培养是教师教育的核心目标，传统培养模式中存在实践机会匮乏、真实情境缺失、反思深度不足等痛点，亟须技术赋能突破。而生成式人工智能凭借其强大的信息整合、情境模拟和个性化反馈能力，可以为职前教师构建</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低风险、高仿真</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的教学演练场，并为其搭建从理论学习到实践应用的桥梁。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42061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52526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借助生成式人工智能丰富教学实践性知识</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实践性知识是教师在具体教学情境中形成的、用于解决实际问题的动态知识体系，包括对学生认知特点的把握、教学策略的灵活运用、课堂突发情况的处理等，其形成往往依赖于大量的实践经验积累。对于缺乏教学经历的职前教师而言，生成式人工智能可通过模拟真实教学场景、提供典型案例分析等方式，帮助其快速构建实践性知识框架。</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策略的选择需要结合教学内容、学生特点和教学目标，这对于缺乏经验的职前教师而言是一大挑战。生成式人工智能可根据特定的教学主题，生成多样化的教学策略案例，帮助职前教师拓宽思路。此外，生成式人工智能具备丰富的数学史知识储备，能够帮助职前教师解答学生在数学文化方面的疑问。尽管目前生成式人工智能在回答某些专业问题时仍存在一定的局限性，但随着技术的持续优化及其强大的自主学习能力，生成式人工智能在解答小学数学职前教师的提问方面的表现将不断提升。</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6882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基于生成式人工智能的教学设计与实践能力的发展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flipH="1">
            <a:off x="4788995" y="269300"/>
            <a:ext cx="2614011" cy="430887"/>
          </a:xfrm>
          <a:prstGeom prst="rect">
            <a:avLst/>
          </a:prstGeom>
          <a:noFill/>
        </p:spPr>
        <p:txBody>
          <a:bodyPr wrap="square" lIns="0" tIns="0" rIns="0" bIns="0" rtlCol="0">
            <a:spAutoFit/>
            <a:scene3d>
              <a:camera prst="orthographicFront"/>
              <a:lightRig rig="threePt" dir="t"/>
            </a:scene3d>
          </a:bodyPr>
          <a:lstStyle/>
          <a:p>
            <a:pPr lvl="0" algn="ctr" fontAlgn="base"/>
            <a:r>
              <a:rPr lang="en-US" altLang="zh-CN" sz="28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CONTENTS</a:t>
            </a:r>
            <a:endParaRPr lang="en-US" altLang="zh-CN"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6" name="组合 5"/>
          <p:cNvGrpSpPr/>
          <p:nvPr/>
        </p:nvGrpSpPr>
        <p:grpSpPr>
          <a:xfrm>
            <a:off x="5634389" y="823437"/>
            <a:ext cx="923223" cy="95250"/>
            <a:chOff x="10961036" y="223119"/>
            <a:chExt cx="1846446" cy="190500"/>
          </a:xfrm>
          <a:solidFill>
            <a:srgbClr val="616C85"/>
          </a:solidFill>
        </p:grpSpPr>
        <p:sp>
          <p:nvSpPr>
            <p:cNvPr id="7" name="矩形: 圆角 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矩形: 圆角 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圆角 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圆角 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圆角 1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grpSp>
        <p:nvGrpSpPr>
          <p:cNvPr id="13" name="组合 12"/>
          <p:cNvGrpSpPr/>
          <p:nvPr>
            <p:custDataLst>
              <p:tags r:id="rId3"/>
            </p:custDataLst>
          </p:nvPr>
        </p:nvGrpSpPr>
        <p:grpSpPr>
          <a:xfrm>
            <a:off x="3992910" y="1600200"/>
            <a:ext cx="3976370" cy="779366"/>
            <a:chOff x="2017" y="2591"/>
            <a:chExt cx="7706" cy="1510"/>
          </a:xfrm>
        </p:grpSpPr>
        <p:sp>
          <p:nvSpPr>
            <p:cNvPr id="29" name="矩形: 圆角 16"/>
            <p:cNvSpPr/>
            <p:nvPr>
              <p:custDataLst>
                <p:tags r:id="rId4"/>
              </p:custDataLst>
            </p:nvPr>
          </p:nvSpPr>
          <p:spPr>
            <a:xfrm>
              <a:off x="2017" y="3477"/>
              <a:ext cx="7706"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TextBox 25"/>
            <p:cNvSpPr txBox="1"/>
            <p:nvPr>
              <p:custDataLst>
                <p:tags r:id="rId5"/>
              </p:custDataLst>
            </p:nvPr>
          </p:nvSpPr>
          <p:spPr>
            <a:xfrm flipH="1">
              <a:off x="2123" y="3544"/>
              <a:ext cx="7318"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31" name="TextBox 25"/>
            <p:cNvSpPr txBox="1"/>
            <p:nvPr>
              <p:custDataLst>
                <p:tags r:id="rId6"/>
              </p:custDataLst>
            </p:nvPr>
          </p:nvSpPr>
          <p:spPr>
            <a:xfrm flipH="1">
              <a:off x="416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2" name="组合 1"/>
          <p:cNvGrpSpPr/>
          <p:nvPr>
            <p:custDataLst>
              <p:tags r:id="rId7"/>
            </p:custDataLst>
          </p:nvPr>
        </p:nvGrpSpPr>
        <p:grpSpPr>
          <a:xfrm>
            <a:off x="3993545" y="2863436"/>
            <a:ext cx="3976370" cy="779145"/>
            <a:chOff x="2017" y="2591"/>
            <a:chExt cx="7706" cy="1510"/>
          </a:xfrm>
        </p:grpSpPr>
        <p:sp>
          <p:nvSpPr>
            <p:cNvPr id="3" name="矩形: 圆角 16"/>
            <p:cNvSpPr/>
            <p:nvPr>
              <p:custDataLst>
                <p:tags r:id="rId8"/>
              </p:custDataLst>
            </p:nvPr>
          </p:nvSpPr>
          <p:spPr>
            <a:xfrm>
              <a:off x="2017" y="3477"/>
              <a:ext cx="7706"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TextBox 25"/>
            <p:cNvSpPr txBox="1"/>
            <p:nvPr>
              <p:custDataLst>
                <p:tags r:id="rId9"/>
              </p:custDataLst>
            </p:nvPr>
          </p:nvSpPr>
          <p:spPr>
            <a:xfrm flipH="1">
              <a:off x="2123" y="3544"/>
              <a:ext cx="7318"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小学数学职前教师教学实践能力的发展</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4" name="TextBox 25"/>
            <p:cNvSpPr txBox="1"/>
            <p:nvPr>
              <p:custDataLst>
                <p:tags r:id="rId10"/>
              </p:custDataLst>
            </p:nvPr>
          </p:nvSpPr>
          <p:spPr>
            <a:xfrm flipH="1">
              <a:off x="416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二节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sp>
        <p:nvSpPr>
          <p:cNvPr id="16" name="矩形: 圆角 16"/>
          <p:cNvSpPr/>
          <p:nvPr>
            <p:custDataLst>
              <p:tags r:id="rId11"/>
            </p:custDataLst>
          </p:nvPr>
        </p:nvSpPr>
        <p:spPr>
          <a:xfrm>
            <a:off x="3371850" y="4583430"/>
            <a:ext cx="4874260" cy="32194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TextBox 25"/>
          <p:cNvSpPr txBox="1"/>
          <p:nvPr>
            <p:custDataLst>
              <p:tags r:id="rId12"/>
            </p:custDataLst>
          </p:nvPr>
        </p:nvSpPr>
        <p:spPr>
          <a:xfrm flipH="1">
            <a:off x="3497580" y="4618355"/>
            <a:ext cx="4785995" cy="245745"/>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基于生成式人工智能的教学设计与实践能力的发展</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TextBox 25"/>
          <p:cNvSpPr txBox="1"/>
          <p:nvPr>
            <p:custDataLst>
              <p:tags r:id="rId13"/>
            </p:custDataLst>
          </p:nvPr>
        </p:nvSpPr>
        <p:spPr>
          <a:xfrm flipH="1">
            <a:off x="5097780" y="4126230"/>
            <a:ext cx="1672590" cy="430530"/>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三节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719074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基于生成式人工智能的教学实践能力发展策略</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实践能力的培养是教师教育的核心目标，传统培养模式中存在实践机会匮乏、真实情境缺失、反思深度不足等痛点，亟须技术赋能突破。而生成式人工智能凭借其强大的信息整合、情境模拟和个性化反馈能力，可以为职前教师构建</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低风险、高仿真</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的教学演练场，并为其搭建从理论学习到实践应用的桥梁。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42061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652526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借助生成式人工智能提高课堂提问和教学组织能力</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课堂提问是引导学生思考的核心工具，教学组织是保障教学有序推进的关键技能，二者共同构成了职前教师教学实践能力的核心要素。职前教师缺乏实践教学的环境，可借助生成式人工智能设计提问模板、模拟教学流程、提供实时反馈等方式，从而有针对性地提高课堂提问和教学组织能力。</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有效的课堂提问应兼具启发性（激发思维）和层次性（符合认知规律），但职前教师常存在提问过于直白或难度跳跃过大的问题。教学组织能力体现在对教学环节的时间分配、活动转换和学生参与度的调控上。职前教师可将详细信息输入后，要求生成式人工智能推荐教学过程和教学方式，并说明这种组织的意图是什么。生成式人工智能推动了知识生产和传播模式的变革，为教师的专业发展带来新的契机。</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5886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基于生成式人工智能的教学设计与实践能力的发展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66135" y="2408311"/>
            <a:ext cx="4659730" cy="368935"/>
          </a:xfrm>
          <a:prstGeom prst="rect">
            <a:avLst/>
          </a:prstGeom>
          <a:noFill/>
        </p:spPr>
        <p:txBody>
          <a:bodyPr wrap="square" lIns="0" tIns="0" rIns="0" bIns="0" rtlCol="0">
            <a:spAutoFit/>
          </a:bodyPr>
          <a:lstStyle/>
          <a:p>
            <a:pPr algn="dist"/>
            <a:r>
              <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rPr>
              <a:t>观看完毕</a:t>
            </a:r>
            <a:endPar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5634389" y="3061575"/>
            <a:ext cx="923223" cy="95250"/>
            <a:chOff x="10961036" y="223119"/>
            <a:chExt cx="1846446" cy="190500"/>
          </a:xfrm>
          <a:solidFill>
            <a:srgbClr val="616C85"/>
          </a:solidFill>
        </p:grpSpPr>
        <p:sp>
          <p:nvSpPr>
            <p:cNvPr id="17" name="矩形: 圆角 1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圆角 1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矩形: 圆角 2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矩形: 圆角 2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矩形: 圆角 45"/>
          <p:cNvSpPr/>
          <p:nvPr/>
        </p:nvSpPr>
        <p:spPr>
          <a:xfrm>
            <a:off x="4485640" y="33267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4880610" y="3322955"/>
            <a:ext cx="2432050" cy="375285"/>
            <a:chOff x="3164" y="4033"/>
            <a:chExt cx="17251" cy="2662"/>
          </a:xfrm>
        </p:grpSpPr>
        <p:pic>
          <p:nvPicPr>
            <p:cNvPr id="4" name="图片 3" descr="LOGO图标"/>
            <p:cNvPicPr>
              <a:picLocks noChangeAspect="1"/>
            </p:cNvPicPr>
            <p:nvPr/>
          </p:nvPicPr>
          <p:blipFill>
            <a:blip r:embed="rId1"/>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787140" y="3239770"/>
            <a:ext cx="4618355"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787140" y="3675380"/>
            <a:ext cx="4618355"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设计教学是教师最为重要的工作内容之一，教学设计能力也因此成为教师专业的重要组成部分，如何有效发展职前教师的教学设计能力，也是职前教师教育需要解决的重点问题之一。认识是发展的前提，只有厘清其</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是什么</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，才能针对性地实施</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如何</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发展。为此，本节将结合教学设计能力的研究和小学数学职前教师的特征，对小学数学职前教师教学设计能力进行阐述。</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43763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发展视角下的小学数学教学设计能力解构</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能力是一个抽象概念，不同视角下对能力也有着不同的解读。本节主要从有助于小学数学职前教师教学设计能力发展的角度对其进行解构，以帮助职前教师自身和教师教育者能更准确地分析职前教师的教学设计能力，进而能选择针对性的策略进行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83069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479298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教学设计能力解构的两种视角</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由于教学设计的重要性，很多学者对教师的教学设计能力进行了剖析，并获得了很多有价值的结果。从教师专业能力的角度进行剖析，是指学者采用教师在解决教学设计这个问题时，都需要哪些专业能力的方式，对教学设计能力进行解构。这种能力解构的指向性较强，但是也较容易与教学设计能力的影响因素相混淆，最终将归结为知识、技能和观念等专业素养层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此，一些学者就从教学设计流程的角度对教学设计能力的要素进行剖析，即教师在设计教学的过程中，在不同环节分别都需要哪些能力。这种能力解构与教学设计的过程密切相关，便于教师和研究者的感知与理解。</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3539490" cy="10795"/>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43763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发展视角下的小学数学教学设计能力解构</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能力是一个抽象概念，不同视角下对能力也有着不同的解读。本节主要从有助于小学数学职前教师教学设计能力发展的角度对其进行解构，以帮助职前教师自身和教师教育者能更准确地分析职前教师的教学设计能力，进而能选择针对性的策略进行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83069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623125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小学数学职前教师教学设计能力的要素解析</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的教学设计能力可主要解析为教学设计的前端分析能力、过程规划能力和教学评价能力。由于教学评价与前两个程序有着密切的联系，也可将其纳入这两个程序中进行分析，为此可将教学设计能力归结为前端分析能力、过程规划能力这两个方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由于能力的复杂性和内蕴性，如果仅将其解构为少数几项能力，虽然准确性较高，但从发展的角度来看，难度也会更大。由于前端分析环节主要体现为对教学内容、教学对象等教学背景的分析，以及教学目标、教学重难点的编制这两个方面；过程规划环节主要体现在对教学内容的选择和组织，以及教学活动和教学任务的设计这两个方面。因此，可将教师的教学设计能力归结为教学背景分析能力、教学要求编制能力、教学内容规划能力和教学活动规划能力这四个方面，也可将其视为教学设计能力的一级维度。</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899025" cy="14605"/>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094740"/>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教学设计能力</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TextBox 25"/>
          <p:cNvSpPr txBox="1"/>
          <p:nvPr/>
        </p:nvSpPr>
        <p:spPr>
          <a:xfrm flipH="1">
            <a:off x="2967990" y="142240"/>
            <a:ext cx="606933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7" name="组合 6"/>
          <p:cNvGrpSpPr/>
          <p:nvPr/>
        </p:nvGrpSpPr>
        <p:grpSpPr>
          <a:xfrm>
            <a:off x="384175" y="4088765"/>
            <a:ext cx="5616575" cy="2456815"/>
            <a:chOff x="369" y="4352"/>
            <a:chExt cx="7990" cy="3655"/>
          </a:xfrm>
        </p:grpSpPr>
        <p:pic>
          <p:nvPicPr>
            <p:cNvPr id="2" name="图片 1" descr="58"/>
            <p:cNvPicPr>
              <a:picLocks noChangeAspect="1"/>
            </p:cNvPicPr>
            <p:nvPr/>
          </p:nvPicPr>
          <p:blipFill>
            <a:blip r:embed="rId4"/>
            <a:stretch>
              <a:fillRect/>
            </a:stretch>
          </p:blipFill>
          <p:spPr>
            <a:xfrm>
              <a:off x="369" y="4352"/>
              <a:ext cx="7989" cy="1817"/>
            </a:xfrm>
            <a:prstGeom prst="rect">
              <a:avLst/>
            </a:prstGeom>
          </p:spPr>
        </p:pic>
        <p:pic>
          <p:nvPicPr>
            <p:cNvPr id="4" name="图片 3" descr="59"/>
            <p:cNvPicPr>
              <a:picLocks noChangeAspect="1"/>
            </p:cNvPicPr>
            <p:nvPr/>
          </p:nvPicPr>
          <p:blipFill>
            <a:blip r:embed="rId5"/>
            <a:stretch>
              <a:fillRect/>
            </a:stretch>
          </p:blipFill>
          <p:spPr>
            <a:xfrm>
              <a:off x="369" y="6169"/>
              <a:ext cx="7990" cy="1838"/>
            </a:xfrm>
            <a:prstGeom prst="rect">
              <a:avLst/>
            </a:prstGeom>
          </p:spPr>
        </p:pic>
      </p:grpSp>
      <p:pic>
        <p:nvPicPr>
          <p:cNvPr id="6" name="图片 5" descr="60"/>
          <p:cNvPicPr>
            <a:picLocks noChangeAspect="1"/>
          </p:cNvPicPr>
          <p:nvPr/>
        </p:nvPicPr>
        <p:blipFill>
          <a:blip r:embed="rId6"/>
          <a:stretch>
            <a:fillRect/>
          </a:stretch>
        </p:blipFill>
        <p:spPr>
          <a:xfrm>
            <a:off x="6733540" y="1953260"/>
            <a:ext cx="5209540" cy="4519295"/>
          </a:xfrm>
          <a:prstGeom prst="rect">
            <a:avLst/>
          </a:prstGeom>
        </p:spPr>
      </p:pic>
      <p:sp>
        <p:nvSpPr>
          <p:cNvPr id="20" name="文本框 22"/>
          <p:cNvSpPr txBox="1"/>
          <p:nvPr/>
        </p:nvSpPr>
        <p:spPr>
          <a:xfrm flipH="1">
            <a:off x="866775" y="1953260"/>
            <a:ext cx="5228590" cy="1052830"/>
          </a:xfrm>
          <a:prstGeom prst="rect">
            <a:avLst/>
          </a:prstGeom>
          <a:noFill/>
          <a:ln w="9525">
            <a:noFill/>
            <a:miter/>
          </a:ln>
          <a:effectLst>
            <a:outerShdw sx="999" sy="999" algn="ctr" rotWithShape="0">
              <a:srgbClr val="000000"/>
            </a:outerShdw>
          </a:effectLst>
        </p:spPr>
        <p:txBody>
          <a:bodyPr wrap="square" anchor="t">
            <a:spAutoFit/>
          </a:bodyPr>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小学数学教师的教学设计能力作为教学设计能力的下位概念，可将其内涵归纳如表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所示的内容，</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同时，可构建小学数学职前教师教学设计能力的二级维度结构，具体内涵和关系如表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所示</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sp>
        <p:nvSpPr>
          <p:cNvPr id="8" name="文本框 7"/>
          <p:cNvSpPr txBox="1"/>
          <p:nvPr/>
        </p:nvSpPr>
        <p:spPr>
          <a:xfrm>
            <a:off x="1385570" y="3636010"/>
            <a:ext cx="4156710"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rPr>
              <a:t>表</a:t>
            </a:r>
            <a:r>
              <a:rPr lang="en-US" altLang="zh-CN" sz="1400" b="1">
                <a:latin typeface="微软雅黑" panose="020B0503020204020204" charset="-122"/>
                <a:ea typeface="微软雅黑" panose="020B0503020204020204" charset="-122"/>
              </a:rPr>
              <a:t>1 </a:t>
            </a:r>
            <a:r>
              <a:rPr lang="zh-CN" altLang="en-US" sz="1400" b="1">
                <a:latin typeface="微软雅黑" panose="020B0503020204020204" charset="-122"/>
                <a:ea typeface="微软雅黑" panose="020B0503020204020204" charset="-122"/>
              </a:rPr>
              <a:t>小学数学教师教学设计能力一级维度内涵</a:t>
            </a:r>
            <a:endParaRPr lang="zh-CN" altLang="en-US" sz="1400" b="1">
              <a:latin typeface="微软雅黑" panose="020B0503020204020204" charset="-122"/>
              <a:ea typeface="微软雅黑" panose="020B0503020204020204" charset="-122"/>
            </a:endParaRPr>
          </a:p>
        </p:txBody>
      </p:sp>
      <p:sp>
        <p:nvSpPr>
          <p:cNvPr id="9" name="文本框 8"/>
          <p:cNvSpPr txBox="1"/>
          <p:nvPr/>
        </p:nvSpPr>
        <p:spPr>
          <a:xfrm>
            <a:off x="6618605" y="984250"/>
            <a:ext cx="4838700"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rPr>
              <a:t>表</a:t>
            </a:r>
            <a:r>
              <a:rPr lang="en-US" altLang="zh-CN" sz="1400" b="1">
                <a:latin typeface="微软雅黑" panose="020B0503020204020204" charset="-122"/>
                <a:ea typeface="微软雅黑" panose="020B0503020204020204" charset="-122"/>
              </a:rPr>
              <a:t>2 </a:t>
            </a:r>
            <a:r>
              <a:rPr lang="zh-CN" altLang="en-US" sz="1400" b="1">
                <a:latin typeface="微软雅黑" panose="020B0503020204020204" charset="-122"/>
                <a:ea typeface="微软雅黑" panose="020B0503020204020204" charset="-122"/>
              </a:rPr>
              <a:t>小学数学职前教师教学设计能力的二级维度及其内涵</a:t>
            </a:r>
            <a:endParaRPr lang="zh-CN" altLang="en-US" sz="1400" b="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98182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小学数学职前教师教学设计能力的发展要点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随着社会的飞速发展，教育的内容和环境也发生了巨大的变革，发展学生的素养成为社会所关注的焦点。相应地，应如何更有效地发展教师的教学设计能力，以设计更为恰当的小学数学课堂教学，已成为职前教师教育的重要任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71901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623125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明确教学设计能力的重要性是发展的前提</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职前教师对于课堂教学有关的技能普遍都比较关注，而对教学设计还不够重视，认为有初步的构思就可以了，或者以</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PPT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的制作代替教学设计。例如，在职前教师教育的微格教学训练中，大部分职前教师就不会撰写教学设计，而只做</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PPT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甚至有学生在模拟教学前简单构思一下就去实施，不仅教学效果不佳，对其自身的锻炼价值也不大。出现这种现象的主要原因就在于他们对教学设计的不重视，未能意识到教学设计对教师实施教学的重要性，也未能意识到教学设计的过程也是职前教师专业发展的过程。因此，要发展教学设计能力，职前教师首先要意识到教学设计的重要性，树立教学设计意识，设计得越细致，思考得越深入，对提高教学质量和自身专业的发展越有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711065" cy="1397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小学数学职前教师教学设计能力的发展</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DIAGRAM_VIRTUALLY_FRAME" val="{&quot;height&quot;:276.3971697867237,&quot;left&quot;:38.29902155757352,&quot;top&quot;:126,&quot;width&quot;:908.0416095578863}"/>
</p:tagLst>
</file>

<file path=ppt/tags/tag10.xml><?xml version="1.0" encoding="utf-8"?>
<p:tagLst xmlns:p="http://schemas.openxmlformats.org/presentationml/2006/main">
  <p:tag name="KSO_WM_DIAGRAM_VIRTUALLY_FRAME" val="{&quot;height&quot;:276.3971697867237,&quot;left&quot;:38.29902155757352,&quot;top&quot;:126,&quot;width&quot;:908.0416095578863}"/>
</p:tagLst>
</file>

<file path=ppt/tags/tag11.xml><?xml version="1.0" encoding="utf-8"?>
<p:tagLst xmlns:p="http://schemas.openxmlformats.org/presentationml/2006/main">
  <p:tag name="KSO_WM_DIAGRAM_VIRTUALLY_FRAME" val="{&quot;height&quot;:276.3971697867237,&quot;left&quot;:38.29902155757352,&quot;top&quot;:126,&quot;width&quot;:908.0416095578863}"/>
</p:tagLst>
</file>

<file path=ppt/tags/tag12.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3.xml><?xml version="1.0" encoding="utf-8"?>
<p:tagLst xmlns:p="http://schemas.openxmlformats.org/presentationml/2006/main">
  <p:tag name="KSO_WM_DIAGRAM_VIRTUALLY_FRAME" val="{&quot;height&quot;:376.2,&quot;left&quot;:63.2,&quot;top&quot;:105.25,&quot;width&quot;:840.45}"/>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1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7.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8.xml><?xml version="1.0" encoding="utf-8"?>
<p:tagLst xmlns:p="http://schemas.openxmlformats.org/presentationml/2006/main">
  <p:tag name="KSO_WM_DIAGRAM_VIRTUALLY_FRAME" val="{&quot;height&quot;:376.2,&quot;left&quot;:63.2,&quot;top&quot;:105.25,&quot;width&quot;:840.4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xml><?xml version="1.0" encoding="utf-8"?>
<p:tagLst xmlns:p="http://schemas.openxmlformats.org/presentationml/2006/main">
  <p:tag name="KSO_WM_DIAGRAM_VIRTUALLY_FRAME" val="{&quot;height&quot;:276.3971697867237,&quot;left&quot;:38.29902155757352,&quot;top&quot;:126,&quot;width&quot;:908.0416095578863}"/>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4.xml><?xml version="1.0" encoding="utf-8"?>
<p:tagLst xmlns:p="http://schemas.openxmlformats.org/presentationml/2006/main">
  <p:tag name="KSO_WM_DIAGRAM_VIRTUALLY_FRAME" val="{&quot;height&quot;:276.3971697867237,&quot;left&quot;:38.29902155757352,&quot;top&quot;:126,&quot;width&quot;:908.0416095578863}"/>
</p:tagLst>
</file>

<file path=ppt/tags/tag25.xml><?xml version="1.0" encoding="utf-8"?>
<p:tagLst xmlns:p="http://schemas.openxmlformats.org/presentationml/2006/main">
  <p:tag name="KSO_WM_DIAGRAM_VIRTUALLY_FRAME" val="{&quot;height&quot;:276.3971697867237,&quot;left&quot;:38.29902155757352,&quot;top&quot;:126,&quot;width&quot;:908.0416095578863}"/>
</p:tagLst>
</file>

<file path=ppt/tags/tag26.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27.xml><?xml version="1.0" encoding="utf-8"?>
<p:tagLst xmlns:p="http://schemas.openxmlformats.org/presentationml/2006/main">
  <p:tag name="KSO_WM_DIAGRAM_VIRTUALLY_FRAME" val="{&quot;height&quot;:376.2,&quot;left&quot;:63.2,&quot;top&quot;:105.25,&quot;width&quot;:840.45}"/>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3.xml><?xml version="1.0" encoding="utf-8"?>
<p:tagLst xmlns:p="http://schemas.openxmlformats.org/presentationml/2006/main">
  <p:tag name="KSO_WM_DIAGRAM_VIRTUALLY_FRAME" val="{&quot;height&quot;:276.3971697867237,&quot;left&quot;:38.29902155757352,&quot;top&quot;:126,&quot;width&quot;:908.0416095578863}"/>
</p:tagLst>
</file>

<file path=ppt/tags/tag30.xml><?xml version="1.0" encoding="utf-8"?>
<p:tagLst xmlns:p="http://schemas.openxmlformats.org/presentationml/2006/main">
  <p:tag name="resource_record_key" val="{&quot;29&quot;:[50053024,50053044]}"/>
</p:tagLst>
</file>

<file path=ppt/tags/tag4.xml><?xml version="1.0" encoding="utf-8"?>
<p:tagLst xmlns:p="http://schemas.openxmlformats.org/presentationml/2006/main">
  <p:tag name="KSO_WM_DIAGRAM_VIRTUALLY_FRAME" val="{&quot;height&quot;:276.3971697867237,&quot;left&quot;:38.29902155757352,&quot;top&quot;:126,&quot;width&quot;:908.0416095578863}"/>
</p:tagLst>
</file>

<file path=ppt/tags/tag5.xml><?xml version="1.0" encoding="utf-8"?>
<p:tagLst xmlns:p="http://schemas.openxmlformats.org/presentationml/2006/main">
  <p:tag name="KSO_WM_DIAGRAM_VIRTUALLY_FRAME" val="{&quot;height&quot;:276.3971697867237,&quot;left&quot;:38.29902155757352,&quot;top&quot;:126,&quot;width&quot;:908.0416095578863}"/>
</p:tagLst>
</file>

<file path=ppt/tags/tag6.xml><?xml version="1.0" encoding="utf-8"?>
<p:tagLst xmlns:p="http://schemas.openxmlformats.org/presentationml/2006/main">
  <p:tag name="KSO_WM_DIAGRAM_VIRTUALLY_FRAME" val="{&quot;height&quot;:276.3971697867237,&quot;left&quot;:38.29902155757352,&quot;top&quot;:126,&quot;width&quot;:908.0416095578863}"/>
</p:tagLst>
</file>

<file path=ppt/tags/tag7.xml><?xml version="1.0" encoding="utf-8"?>
<p:tagLst xmlns:p="http://schemas.openxmlformats.org/presentationml/2006/main">
  <p:tag name="KSO_WM_DIAGRAM_VIRTUALLY_FRAME" val="{&quot;height&quot;:276.3971697867237,&quot;left&quot;:38.29902155757352,&quot;top&quot;:126,&quot;width&quot;:908.0416095578863}"/>
</p:tagLst>
</file>

<file path=ppt/tags/tag8.xml><?xml version="1.0" encoding="utf-8"?>
<p:tagLst xmlns:p="http://schemas.openxmlformats.org/presentationml/2006/main">
  <p:tag name="KSO_WM_DIAGRAM_VIRTUALLY_FRAME" val="{&quot;height&quot;:276.3971697867237,&quot;left&quot;:38.29902155757352,&quot;top&quot;:126,&quot;width&quot;:908.0416095578863}"/>
</p:tagLst>
</file>

<file path=ppt/tags/tag9.xml><?xml version="1.0" encoding="utf-8"?>
<p:tagLst xmlns:p="http://schemas.openxmlformats.org/presentationml/2006/main">
  <p:tag name="KSO_WM_DIAGRAM_VIRTUALLY_FRAME" val="{&quot;height&quot;:276.3971697867237,&quot;left&quot;:38.29902155757352,&quot;top&quot;:126,&quot;width&quot;:908.041609557886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10653</Words>
  <Application>WPS 演示</Application>
  <PresentationFormat>宽屏</PresentationFormat>
  <Paragraphs>259</Paragraphs>
  <Slides>31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31</vt:i4>
      </vt:variant>
    </vt:vector>
  </HeadingPairs>
  <TitlesOfParts>
    <vt:vector size="41" baseType="lpstr">
      <vt:lpstr>Arial</vt:lpstr>
      <vt:lpstr>宋体</vt:lpstr>
      <vt:lpstr>Wingdings</vt:lpstr>
      <vt:lpstr>微软雅黑 Light</vt:lpstr>
      <vt:lpstr>微软雅黑</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poem</cp:lastModifiedBy>
  <cp:revision>221</cp:revision>
  <dcterms:created xsi:type="dcterms:W3CDTF">2018-03-23T01:16:00Z</dcterms:created>
  <dcterms:modified xsi:type="dcterms:W3CDTF">2025-10-22T07:17:19Z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KSOTemplateUUID">
    <vt:lpwstr>v1.0_mb_g4w2jxllSj9ef0QPRYqmlA==</vt:lpwstr>
  </property>
  <property fmtid="{D5CDD505-2E9C-101B-9397-08002B2CF9AE}" pid="4" name="ICV">
    <vt:lpwstr>F29153A88A9E46ADA0C4DA8E0263A362_11</vt:lpwstr>
  </property>
</Properties>
</file>